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66" r:id="rId4"/>
    <p:sldId id="267" r:id="rId5"/>
    <p:sldId id="264" r:id="rId6"/>
    <p:sldId id="263" r:id="rId7"/>
    <p:sldId id="268" r:id="rId8"/>
    <p:sldId id="262" r:id="rId9"/>
    <p:sldId id="269" r:id="rId10"/>
    <p:sldId id="258" r:id="rId11"/>
    <p:sldId id="270" r:id="rId12"/>
    <p:sldId id="261" r:id="rId13"/>
    <p:sldId id="271" r:id="rId14"/>
    <p:sldId id="274" r:id="rId15"/>
    <p:sldId id="276" r:id="rId16"/>
    <p:sldId id="27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2T21:01:48.8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4573 24575,'27'-2'0,"-1"-1"0,0-1 0,0-1 0,0-2 0,0 0 0,-1-2 0,-1-1 0,1-1 0,-2-1 0,1-1 0,-2 0 0,0-2 0,24-21 0,-31 21 0,0-1 0,-2 0 0,0-1 0,-1 0 0,0-1 0,13-29 0,27-38 0,-25 42 0,-1-2 0,33-82 0,-16 33 0,-3-1 0,12-23 0,-31 74 0,19-53 0,-31 69 0,1 0 0,2 1 0,1 0 0,1 1 0,1 1 0,27-34 0,-15 24 0,-1-1 0,-2-1 0,-2-1 0,21-48 0,-4 8 0,-6 18 0,26-54 0,-37 60 0,1 2 0,3 1 0,3 1 0,1 2 0,46-57 0,-32 51 0,-33 39 0,0 0 0,1 1 0,0 0 0,1 1 0,1 1 0,0 0 0,0 0 0,30-16 0,10 6 0,2 2 0,99-22 0,-120 36 0,0 1 0,45 0 0,39-4 0,28-3 0,-120 12 0,0-1 0,0-1 0,0-1 0,-1-2 0,1 0 0,-1-2 0,0-1 0,34-15 0,40-20 0,-73 33 0,0-1 0,-1-1 0,43-27 0,-42 21 0,43-20 0,-43 25 0,0-1 0,26-20 0,-13 2 0,-2-1 0,-1-3 0,45-53 0,-58 64 0,1 1 0,1 1 0,33-22 0,22-19 0,6 0 0,-68 52 0,0-1 0,-2 0 0,1-1 0,-2-1 0,29-33 0,142-233 0,-157 234 0,2 2 0,43-47 0,-33 42 0,-25 32 0,1 1 0,0 0 0,34-22 0,22-20 0,65-53 0,6-6 0,-93 64 0,-32 31 0,45-37 0,-17 20 0,-3-1 0,-1-3 0,-2-1 0,36-51 0,-78 94 0,1 1 0,0-1 0,0 1 0,0-1 0,0 1 0,1 0 0,-1-1 0,0 1 0,1 0 0,-1 0 0,1 0 0,-1 0 0,1 0 0,-1 0 0,1 0 0,-1 1 0,1-1 0,0 0 0,0 1 0,-1 0 0,1-1 0,0 1 0,0 0 0,-1 0 0,1 0 0,0 0 0,0 0 0,0 0 0,-1 1 0,1-1 0,0 0 0,2 2 0,-1 0 0,0 0 0,0 0 0,0 1 0,0 0 0,-1-1 0,1 1 0,-1 0 0,1 0 0,-1 0 0,0 1 0,0-1 0,0 1 0,-1-1 0,3 8 0,0 4 0,0 0 0,3 29 0,-5-29 0,1 1 0,8 28 0,4-2 0,1-1 0,2-1 0,43 69 0,75 62 0,-71-97 0,18 45 0,-61-84 0,2-1 0,42 47 0,-56-69 0,0 1 0,-1-1 0,-1 1 0,11 22 0,18 29 0,90 147 0,-62-95 0,-13-16 0,-34-62 0,45 68 0,-47-80 0,-2 1 0,0 1 0,-2 0 0,17 58 0,-11-13 0,-15-57 0,0 0 0,1 0 0,1-1 0,0 0 0,1 0 0,12 23 0,21 33 0,-3 2 0,43 124 0,-6-11 0,-5-2 0,-47-122 0,2 0 0,40 75 0,-15-42 0,36 103 0,-60-138 0,-21-53 0,-1 0 0,0 1 0,0-1 0,-1 1 0,0 0 0,0-1 0,-1 1 0,0 0 0,0 0 0,-1-1 0,0 1 0,0 0 0,-1-1 0,1 1 0,-2-1 0,1 0 0,-1 1 0,-5 7 0,5-7 0,0 1 0,0 0 0,1 0 0,0 0 0,1 0 0,0 1 0,1-1 0,-1 0 0,2 0 0,-1 0 0,1 1 0,1-1 0,3 14 0,2-3 0,1-1 0,1-1 0,1 1 0,23 33 0,-16-24 0,18 41 0,16 24 0,114 181 0,-153-255 0,1 1 0,0-2 0,1 1 0,1-2 0,1 0 0,1-1 0,0 0 0,1-2 0,0 0 0,1-1 0,1-1 0,30 14 0,25 10-1365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0EAD-7AD5-4D8D-A080-52A54AEC8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76756-C68B-D58C-A7A3-FE926B361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32553-D491-D0FA-5239-6C9DE85C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905D9-137A-9A68-E16F-11B828C5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90011-AF91-25C4-45EC-37175F80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0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91A1-68E8-CEEC-3AFA-B317887C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9D3F7-1F5D-C573-7F7C-2F5DADAEA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5654F-BAA0-2BAF-8B89-B754A7B9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51FDC-8CDF-A42E-5B45-2820902D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28A9B-443E-16BB-C47A-B3058C6D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FA7FC-3AED-1D60-7CE1-F13F0EC86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C252B-B7D9-A5ED-6E12-6C26D178F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FD368-8F47-54C1-DD7E-61B0512D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6F094-9898-057F-A27A-35213B14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0B8E8-89A6-BCB7-AE6A-6713311C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5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A98B-E369-3D4E-95B1-27A2FD37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155D4-4D82-AEEA-DFC5-FC7063C5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9A931-17A7-076B-2C2A-17687A3F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14795-540C-CDE4-C65B-8B482DC8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8FE5C-DD02-3A8F-A325-1442DB9C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572B-2BE6-05AA-841F-0C24B740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68422-A89A-3684-CB40-071EB91E9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DFD17-7C6D-9E4C-8F32-27709433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4855B-EF55-EB7F-EE0A-E4EA6B7C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AF69F-A2B7-A969-C319-0CBE47C9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0B35-254E-56F0-ACA8-EFBC3463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4BB58-1DC2-95DF-4AC6-3B00B766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56E57-A211-A0E7-4C2D-61591DCCF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05D76-1E76-89DA-A266-BC88A1EBC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23E4E-D833-E80A-2CBD-0C794C14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35117-B8B6-9572-21D2-E999F500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28BA-9CA3-AB5C-611B-EDEB80832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1F05-CA82-2BDC-55C3-3FA8FF390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D0CD3-80F8-1E4E-7478-209A149F9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E7536-618D-71D4-C106-4BFA22BAB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02FA4-ACA3-2C32-F139-D38B1A9F8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DA5EA9-63DA-88FC-9B97-C079F452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EF6A3-50F4-DC95-CF67-9128B82D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95AF1-5501-3B53-9D0C-AF70078E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E29D-C3A4-95A2-669C-30E315D3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A2F4D-A8D4-E116-7B5F-A7BC59E1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48397-9D10-7C72-3BDD-6A614A04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0F84D-4A05-86E1-A734-23C41A54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6B8FB-0073-AF2D-5D9A-F7508824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2A8E0-326D-5BA5-52CF-B04EF2E3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73700-67BE-CEFC-D4D4-F63AB6DB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18C9-59C4-58C7-F3AC-2BCCE8F2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9339D-52EE-87D3-703C-87C997CA6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6DA43-6DDA-E26F-EE35-1D1C3502E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D6B2-7FC0-6179-7D2A-89E17BA8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F652A-75FB-A2BA-8847-2A11BE86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069DB-DD69-E81C-F539-F774178D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3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5A59-9518-4780-5E76-49C76FA9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8F3DE-87A4-BDB7-4A83-7C66EB3E8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DD766-CABF-F8A4-DB97-F6F7DEDBF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DDF4F-7548-7896-DB45-CD131007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1B5A2-B08E-2022-3924-5EEF8C31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ACBF-AA3F-D511-946C-0B48110C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0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B5086-F9EC-F5DB-A1AE-DD028C18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52491-E7DE-DC75-C413-AC75E949F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5C0E2-93A4-E700-B33C-E6CBA94D0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DCECE-5DCC-43C1-A025-0BC653AD7EB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A149-6D91-B5F0-0EAC-195B78D0A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0BFC-6056-3B01-1227-406436651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E40C5-B478-4C3D-9D73-C70D2860B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WuEVzdAF3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ebra.org/m/jfrrtwr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smos.com/calculator/hxrobmxs0z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C107B-E608-C295-3402-A3F04F519BC9}"/>
              </a:ext>
            </a:extLst>
          </p:cNvPr>
          <p:cNvSpPr txBox="1"/>
          <p:nvPr/>
        </p:nvSpPr>
        <p:spPr>
          <a:xfrm>
            <a:off x="583311" y="2426500"/>
            <a:ext cx="11025378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500" b="0" i="0" u="none" strike="noStrike" baseline="0" dirty="0">
                <a:latin typeface="Times-Roman"/>
              </a:rPr>
              <a:t>Fourier Transform </a:t>
            </a:r>
            <a:endParaRPr lang="en-US" dirty="0">
              <a:latin typeface="Times-Roman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2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F7FFA-58D7-EBBA-683F-7DEF84B93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5509-C1C2-3120-AABB-1C000493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A8AE7-9FE2-FABB-F430-BBAFB3D09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7240"/>
            <a:ext cx="12192000" cy="6080760"/>
          </a:xfrm>
        </p:spPr>
        <p:txBody>
          <a:bodyPr>
            <a:normAutofit/>
          </a:bodyPr>
          <a:lstStyle/>
          <a:p>
            <a:r>
              <a:rPr lang="en-US" sz="4400" dirty="0"/>
              <a:t>The ingenious idea of </a:t>
            </a:r>
            <a:r>
              <a:rPr lang="en-US" sz="4400" b="1" dirty="0">
                <a:solidFill>
                  <a:srgbClr val="00B0F0"/>
                </a:solidFill>
              </a:rPr>
              <a:t>Fourier analysis </a:t>
            </a:r>
            <a:r>
              <a:rPr lang="en-US" sz="4400" dirty="0"/>
              <a:t>is to represent complicated functions.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Using terms of simple periodic functions, namely </a:t>
            </a:r>
            <a:r>
              <a:rPr lang="en-US" sz="4400" b="1" dirty="0"/>
              <a:t>cosines</a:t>
            </a:r>
            <a:r>
              <a:rPr lang="en-US" sz="4400" dirty="0"/>
              <a:t> and </a:t>
            </a:r>
            <a:r>
              <a:rPr lang="en-US" sz="4400" b="1" dirty="0"/>
              <a:t>sines</a:t>
            </a:r>
            <a:r>
              <a:rPr lang="en-US" sz="4400" dirty="0"/>
              <a:t>.</a:t>
            </a:r>
          </a:p>
          <a:p>
            <a:endParaRPr lang="en-US" sz="4400" dirty="0"/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discontinuous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functions that come up in applications can be developed in a 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series,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do not have 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Taylor series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expansions.</a:t>
            </a:r>
          </a:p>
        </p:txBody>
      </p:sp>
    </p:spTree>
    <p:extLst>
      <p:ext uri="{BB962C8B-B14F-4D97-AF65-F5344CB8AC3E}">
        <p14:creationId xmlns:p14="http://schemas.microsoft.com/office/powerpoint/2010/main" val="389031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AC462-0787-379C-B453-1F07D804F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E817-D97E-12CB-9638-63520257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3D800-B8C2-A593-38D3-EABCE3186612}"/>
              </a:ext>
            </a:extLst>
          </p:cNvPr>
          <p:cNvSpPr txBox="1"/>
          <p:nvPr/>
        </p:nvSpPr>
        <p:spPr>
          <a:xfrm>
            <a:off x="132588" y="779240"/>
            <a:ext cx="118917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expanding a function of a series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integration or differentiation.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1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8D0CD-B6B3-A054-52B5-4E096D21E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9E876-0B94-3331-C739-F8B9826C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667512"/>
            <a:ext cx="12082272" cy="61722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called 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function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defined for all real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except possibly at some points, and if there is some positive number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called 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,such that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8590E-BD21-6357-9D6B-58AECC73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periodic function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D63B1-026E-0869-B82E-A3A81CD1C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0" y="1439463"/>
            <a:ext cx="11163300" cy="94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FD8ED-5C2E-7FFE-898B-5DE0A9D08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2382438"/>
            <a:ext cx="11515725" cy="41005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9D6B60-29FC-423D-5557-BC59048DB04E}"/>
                  </a:ext>
                </a:extLst>
              </p14:cNvPr>
              <p14:cNvContentPartPr/>
              <p14:nvPr/>
            </p14:nvContentPartPr>
            <p14:xfrm>
              <a:off x="6519744" y="3529224"/>
              <a:ext cx="2615400" cy="1646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9D6B60-29FC-423D-5557-BC59048DB0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3744" y="3493584"/>
                <a:ext cx="2687040" cy="17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60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0.01157 L -0.02175 0.01181 L -0.22045 0.01157 L -0.22045 0.0118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45 0.0118 L -0.22045 0.01852 L -0.4349 0.0118 L -0.4349 0.0185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7D804-732E-0836-78F7-75906CEB8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B49C2-C6C5-940F-FD3A-37026809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667512"/>
            <a:ext cx="12082272" cy="6172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/>
              <a:t>Periodic Functions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321A-65DF-4C3D-367B-DEB01399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periodic function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14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02D6-DD9A-B817-32EF-685237F63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D59C-3126-45DB-3FB6-BB9123879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667512"/>
            <a:ext cx="12082272" cy="6172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/>
              <a:t>Periodic Functions, Sin, Cos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27ACA-150C-EE34-6B2A-FA4DC762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periodic function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1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7ED4B-59CF-1B7C-3D78-BBF2EABEB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6285B-6933-3CD1-D61A-AE3356F4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667512"/>
            <a:ext cx="12082272" cy="6172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75F5F-FD5F-1615-619C-CB008B6A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series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98346-3CA7-8C7F-45D3-A623BC9A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23" t="5620" r="12722" b="10648"/>
          <a:stretch>
            <a:fillRect/>
          </a:stretch>
        </p:blipFill>
        <p:spPr>
          <a:xfrm>
            <a:off x="2168652" y="777239"/>
            <a:ext cx="7854696" cy="55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2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FE6E-914D-41C0-6B57-D96B19BD0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06C32-A75D-C23F-92C6-8CC68D75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667512"/>
            <a:ext cx="12082272" cy="6172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Graphing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B5CEB-1FD9-A9CF-AAA3-B64986DD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periodic function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3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90069-DDFB-9C98-46A4-B7EE4DA33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AA2D3B-C6D2-38DD-DDC6-27D54A6E2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0" y="615220"/>
            <a:ext cx="6242780" cy="62427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57292-E4E4-6659-D485-C407BE4E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periodic function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2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C107B-E608-C295-3402-A3F04F519BC9}"/>
              </a:ext>
            </a:extLst>
          </p:cNvPr>
          <p:cNvSpPr txBox="1"/>
          <p:nvPr/>
        </p:nvSpPr>
        <p:spPr>
          <a:xfrm>
            <a:off x="212598" y="716572"/>
            <a:ext cx="1077849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Times-Roman"/>
              </a:rPr>
              <a:t>Fourier series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Times-Roman"/>
              </a:rPr>
              <a:t>Sturm–Liouville expansions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Times-Roman"/>
              </a:rPr>
              <a:t>Fourier integrals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Times-Roman"/>
              </a:rPr>
              <a:t>transforms in Secs.</a:t>
            </a:r>
          </a:p>
          <a:p>
            <a:pPr algn="l"/>
            <a:endParaRPr lang="en-US" dirty="0">
              <a:latin typeface="Times-Roman"/>
            </a:endParaRPr>
          </a:p>
          <a:p>
            <a:pPr algn="l"/>
            <a:endParaRPr lang="en-US" dirty="0">
              <a:latin typeface="Times-Roman"/>
            </a:endParaRPr>
          </a:p>
          <a:p>
            <a:pPr algn="l"/>
            <a:endParaRPr lang="en-US" dirty="0">
              <a:latin typeface="Times-Roman"/>
            </a:endParaRPr>
          </a:p>
          <a:p>
            <a:pPr algn="l"/>
            <a:endParaRPr lang="en-US" dirty="0">
              <a:latin typeface="Times-Roman"/>
            </a:endParaRPr>
          </a:p>
          <a:p>
            <a:pPr algn="l"/>
            <a:endParaRPr lang="en-US" dirty="0">
              <a:latin typeface="Times-Roman"/>
            </a:endParaRPr>
          </a:p>
          <a:p>
            <a:pPr algn="l"/>
            <a:endParaRPr lang="en-US" dirty="0">
              <a:latin typeface="Times-Roman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8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4CDA-9BE1-A4BD-E59D-2ACDC34D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0CB6-D43C-65A7-AF61-FCF6EC1F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736075"/>
            <a:ext cx="11951208" cy="562359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Heat Transfer.</a:t>
            </a:r>
          </a:p>
          <a:p>
            <a:pPr marL="0" indent="0" algn="ctr">
              <a:buNone/>
            </a:pPr>
            <a:endParaRPr lang="en-US" b="1" dirty="0"/>
          </a:p>
          <a:p>
            <a:pPr algn="just"/>
            <a:r>
              <a:rPr lang="en-US" dirty="0"/>
              <a:t>Space x and Time t domain.</a:t>
            </a:r>
          </a:p>
          <a:p>
            <a:pPr algn="just"/>
            <a:r>
              <a:rPr lang="en-US" dirty="0"/>
              <a:t>What is the temperature at </a:t>
            </a:r>
          </a:p>
          <a:p>
            <a:pPr marL="0" indent="0" algn="just">
              <a:buNone/>
            </a:pPr>
            <a:r>
              <a:rPr lang="en-US" dirty="0"/>
              <a:t>a specific Position x at time t</a:t>
            </a:r>
          </a:p>
          <a:p>
            <a:pPr algn="just"/>
            <a:r>
              <a:rPr lang="en-US" dirty="0"/>
              <a:t>We should find the function of</a:t>
            </a:r>
          </a:p>
          <a:p>
            <a:pPr marL="0" indent="0" algn="just">
              <a:buNone/>
            </a:pPr>
            <a:r>
              <a:rPr lang="en-US" dirty="0"/>
              <a:t> temperature u(</a:t>
            </a:r>
            <a:r>
              <a:rPr lang="en-US" dirty="0" err="1"/>
              <a:t>x,t</a:t>
            </a:r>
            <a:r>
              <a:rPr lang="en-US" dirty="0"/>
              <a:t>)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000A45-B664-8FEC-761F-ABC6D153E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87BB36-6A9F-9E11-001A-AEC611B28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3977" r="5483" b="24420"/>
          <a:stretch>
            <a:fillRect/>
          </a:stretch>
        </p:blipFill>
        <p:spPr>
          <a:xfrm>
            <a:off x="5767147" y="1529577"/>
            <a:ext cx="6424853" cy="3564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4192D-A800-F5E9-4779-4B92650B7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26" y="5492952"/>
            <a:ext cx="2135317" cy="12011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E08331C-A75F-C8CC-2ED6-1449CEB71E95}"/>
              </a:ext>
            </a:extLst>
          </p:cNvPr>
          <p:cNvSpPr/>
          <p:nvPr/>
        </p:nvSpPr>
        <p:spPr>
          <a:xfrm>
            <a:off x="9837226" y="3078774"/>
            <a:ext cx="212030" cy="2770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0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BBC5C-9606-6502-47D7-00C9C74FA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4843BD-EC7E-384B-E083-E2441133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2AA1A7-5EE8-CD8E-B0B4-3B9D9EE84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736075"/>
            <a:ext cx="11951208" cy="5623593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00B0F0"/>
                </a:solidFill>
              </a:rPr>
              <a:t>Most real-world </a:t>
            </a:r>
            <a:r>
              <a:rPr lang="en-US" dirty="0"/>
              <a:t>problems can be represented by </a:t>
            </a:r>
            <a:r>
              <a:rPr lang="en-US" b="1" dirty="0"/>
              <a:t>Partial Differential Equations </a:t>
            </a:r>
            <a:r>
              <a:rPr lang="en-US" dirty="0"/>
              <a:t>(PDEs).</a:t>
            </a:r>
          </a:p>
          <a:p>
            <a:pPr marL="0" indent="0" algn="ctr">
              <a:buNone/>
            </a:pPr>
            <a:r>
              <a:rPr lang="en-US" sz="5400" dirty="0"/>
              <a:t>Then, we solve the PDEs</a:t>
            </a:r>
          </a:p>
          <a:p>
            <a:pPr marL="0" indent="0" algn="ctr">
              <a:buNone/>
            </a:pPr>
            <a:r>
              <a:rPr lang="en-US" sz="5400" dirty="0"/>
              <a:t>The solution of PDEs is a function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88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7F6B-717B-FBB0-34C4-2D4426344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33027-4F4B-ED16-5686-894318E2B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736075"/>
            <a:ext cx="11951208" cy="5623593"/>
          </a:xfrm>
        </p:spPr>
        <p:txBody>
          <a:bodyPr/>
          <a:lstStyle/>
          <a:p>
            <a:pPr marL="0" indent="0" algn="just">
              <a:buNone/>
            </a:pPr>
            <a:endParaRPr lang="en-US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1C94A-45B3-F806-7179-876F018F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CE9E93-6A3F-43BB-8C35-9FA38197A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3977" r="5483" b="24420"/>
          <a:stretch>
            <a:fillRect/>
          </a:stretch>
        </p:blipFill>
        <p:spPr>
          <a:xfrm>
            <a:off x="5937836" y="2775316"/>
            <a:ext cx="6254164" cy="3470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E6B3B-FA3C-7090-3A76-BFC76F0C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>
            <a:fillRect/>
          </a:stretch>
        </p:blipFill>
        <p:spPr>
          <a:xfrm>
            <a:off x="131064" y="769741"/>
            <a:ext cx="10029825" cy="439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10B56B-55D4-8FD1-C4D9-7744AA8E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96" y="1427011"/>
            <a:ext cx="2168272" cy="1215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FBF1D6-EA48-8F6F-3C7C-165E56520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389" y="1701785"/>
            <a:ext cx="3286125" cy="44767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CFF85F-EF6A-6B39-061A-600C03658EE3}"/>
              </a:ext>
            </a:extLst>
          </p:cNvPr>
          <p:cNvCxnSpPr>
            <a:cxnSpLocks/>
          </p:cNvCxnSpPr>
          <p:nvPr/>
        </p:nvCxnSpPr>
        <p:spPr>
          <a:xfrm flipV="1">
            <a:off x="6355080" y="4608576"/>
            <a:ext cx="0" cy="1085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702270-0705-6E5D-2AC0-A1DF7CDE9E89}"/>
              </a:ext>
            </a:extLst>
          </p:cNvPr>
          <p:cNvCxnSpPr>
            <a:cxnSpLocks/>
          </p:cNvCxnSpPr>
          <p:nvPr/>
        </p:nvCxnSpPr>
        <p:spPr>
          <a:xfrm flipV="1">
            <a:off x="12039600" y="4608576"/>
            <a:ext cx="0" cy="1170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C8B3E1E-486A-4DBC-A4EA-F5CFAA2E0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09" y="3730163"/>
            <a:ext cx="4191000" cy="571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DD459A-1227-9A02-76B9-9E5D2D7323F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20642" b="17154"/>
          <a:stretch>
            <a:fillRect/>
          </a:stretch>
        </p:blipFill>
        <p:spPr>
          <a:xfrm>
            <a:off x="109728" y="3271486"/>
            <a:ext cx="2847975" cy="3554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5EDB3D-6613-CF12-F0E2-FE4665F2A0EA}"/>
              </a:ext>
            </a:extLst>
          </p:cNvPr>
          <p:cNvSpPr txBox="1"/>
          <p:nvPr/>
        </p:nvSpPr>
        <p:spPr>
          <a:xfrm>
            <a:off x="6163056" y="4923672"/>
            <a:ext cx="384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B8AA14-2660-D5D0-40C0-2BDAFC163885}"/>
              </a:ext>
            </a:extLst>
          </p:cNvPr>
          <p:cNvCxnSpPr>
            <a:cxnSpLocks/>
          </p:cNvCxnSpPr>
          <p:nvPr/>
        </p:nvCxnSpPr>
        <p:spPr>
          <a:xfrm>
            <a:off x="6355080" y="3795434"/>
            <a:ext cx="560527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F5A6FA-61ED-309A-8E72-1890EE644B39}"/>
              </a:ext>
            </a:extLst>
          </p:cNvPr>
          <p:cNvCxnSpPr>
            <a:cxnSpLocks/>
          </p:cNvCxnSpPr>
          <p:nvPr/>
        </p:nvCxnSpPr>
        <p:spPr>
          <a:xfrm flipV="1">
            <a:off x="6355080" y="3661322"/>
            <a:ext cx="0" cy="2682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6511AEE-7D68-DD9C-F5CF-C18258E8851A}"/>
              </a:ext>
            </a:extLst>
          </p:cNvPr>
          <p:cNvCxnSpPr>
            <a:cxnSpLocks/>
          </p:cNvCxnSpPr>
          <p:nvPr/>
        </p:nvCxnSpPr>
        <p:spPr>
          <a:xfrm flipV="1">
            <a:off x="11960352" y="3661322"/>
            <a:ext cx="0" cy="2682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E399647-03E5-5F36-7B3F-F6A27DD06C5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rcRect b="25485"/>
          <a:stretch>
            <a:fillRect/>
          </a:stretch>
        </p:blipFill>
        <p:spPr>
          <a:xfrm>
            <a:off x="109728" y="4608576"/>
            <a:ext cx="2600325" cy="4258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49EC11-0EC9-30A9-5C4B-DDA7991E0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34" y="5411299"/>
            <a:ext cx="3838575" cy="5715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89F3723-73F8-107F-247E-CBD53D729F36}"/>
              </a:ext>
            </a:extLst>
          </p:cNvPr>
          <p:cNvSpPr txBox="1"/>
          <p:nvPr/>
        </p:nvSpPr>
        <p:spPr>
          <a:xfrm>
            <a:off x="6163056" y="3266713"/>
            <a:ext cx="38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EC80F1-4CB1-931F-20EB-0073C1968AEA}"/>
              </a:ext>
            </a:extLst>
          </p:cNvPr>
          <p:cNvSpPr txBox="1"/>
          <p:nvPr/>
        </p:nvSpPr>
        <p:spPr>
          <a:xfrm>
            <a:off x="11827764" y="3218608"/>
            <a:ext cx="38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CE40F5-B788-B2B1-0858-999FE33C8D3E}"/>
              </a:ext>
            </a:extLst>
          </p:cNvPr>
          <p:cNvSpPr txBox="1"/>
          <p:nvPr/>
        </p:nvSpPr>
        <p:spPr>
          <a:xfrm>
            <a:off x="9271205" y="3506689"/>
            <a:ext cx="5120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/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4394AB-7AB6-F01B-9AC0-00B8FA875B7D}"/>
              </a:ext>
            </a:extLst>
          </p:cNvPr>
          <p:cNvSpPr txBox="1"/>
          <p:nvPr/>
        </p:nvSpPr>
        <p:spPr>
          <a:xfrm>
            <a:off x="11896344" y="4949664"/>
            <a:ext cx="2956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5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D4D2D-3338-19AC-ADA8-280CE8149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C0D775-E4B9-55EC-3988-205FCD43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1C321-3B70-9D87-4CDC-65217D8DBBE0}"/>
              </a:ext>
            </a:extLst>
          </p:cNvPr>
          <p:cNvSpPr txBox="1"/>
          <p:nvPr/>
        </p:nvSpPr>
        <p:spPr>
          <a:xfrm>
            <a:off x="201168" y="2450593"/>
            <a:ext cx="281635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Real-world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03DEB-8F05-B141-73B8-7A2D167995FF}"/>
              </a:ext>
            </a:extLst>
          </p:cNvPr>
          <p:cNvSpPr txBox="1"/>
          <p:nvPr/>
        </p:nvSpPr>
        <p:spPr>
          <a:xfrm>
            <a:off x="3919728" y="2450593"/>
            <a:ext cx="1228344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PDEs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661F35-75A0-FAC3-72F2-D60444096BFF}"/>
              </a:ext>
            </a:extLst>
          </p:cNvPr>
          <p:cNvCxnSpPr>
            <a:stCxn id="8" idx="3"/>
            <a:endCxn id="2" idx="1"/>
          </p:cNvCxnSpPr>
          <p:nvPr/>
        </p:nvCxnSpPr>
        <p:spPr>
          <a:xfrm>
            <a:off x="3017520" y="2681426"/>
            <a:ext cx="90220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BB714F-4B8A-5CAE-5923-63E78EA09D37}"/>
              </a:ext>
            </a:extLst>
          </p:cNvPr>
          <p:cNvSpPr txBox="1"/>
          <p:nvPr/>
        </p:nvSpPr>
        <p:spPr>
          <a:xfrm>
            <a:off x="9540240" y="2450593"/>
            <a:ext cx="145999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Function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FA7054-A01A-B7C0-9662-A3B0E7D898A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148072" y="2681426"/>
            <a:ext cx="439216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AA239C-121E-6F49-0AE6-4FEBFD44FB4B}"/>
              </a:ext>
            </a:extLst>
          </p:cNvPr>
          <p:cNvSpPr txBox="1"/>
          <p:nvPr/>
        </p:nvSpPr>
        <p:spPr>
          <a:xfrm>
            <a:off x="6492240" y="2450592"/>
            <a:ext cx="12283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82CF06-D1D2-101A-CFCC-B88D1E9FFEDB}"/>
              </a:ext>
            </a:extLst>
          </p:cNvPr>
          <p:cNvSpPr txBox="1"/>
          <p:nvPr/>
        </p:nvSpPr>
        <p:spPr>
          <a:xfrm>
            <a:off x="6556248" y="3929603"/>
            <a:ext cx="12283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Fourier analysis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67C8BF-B698-4B21-EF21-EC534B5FED43}"/>
              </a:ext>
            </a:extLst>
          </p:cNvPr>
          <p:cNvCxnSpPr>
            <a:cxnSpLocks/>
          </p:cNvCxnSpPr>
          <p:nvPr/>
        </p:nvCxnSpPr>
        <p:spPr>
          <a:xfrm flipV="1">
            <a:off x="7106412" y="2976389"/>
            <a:ext cx="0" cy="1018725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251CF10-5A19-54AE-61D4-EC5E74FA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949" y="5176369"/>
            <a:ext cx="6321746" cy="137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B1F07-2710-BB7E-A296-A349E4DC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760" y="1134487"/>
            <a:ext cx="7429871" cy="110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1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1D4FB-F454-F23F-2F09-3D4461B7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514F-CA60-BEBB-3910-1B867018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736075"/>
            <a:ext cx="11951208" cy="5623593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00B0F0"/>
                </a:solidFill>
              </a:rPr>
              <a:t>Fourier analysis </a:t>
            </a:r>
            <a:r>
              <a:rPr lang="en-US" dirty="0"/>
              <a:t>allows us to </a:t>
            </a:r>
            <a:r>
              <a:rPr lang="en-US" b="1" dirty="0"/>
              <a:t>model</a:t>
            </a:r>
            <a:r>
              <a:rPr lang="en-US" dirty="0"/>
              <a:t> </a:t>
            </a:r>
            <a:r>
              <a:rPr lang="en-US" b="1" dirty="0"/>
              <a:t>periodic phenomena.</a:t>
            </a:r>
          </a:p>
          <a:p>
            <a:pPr algn="just"/>
            <a:r>
              <a:rPr lang="en-US" dirty="0"/>
              <a:t>Many physical and engineering signals are </a:t>
            </a:r>
            <a:r>
              <a:rPr lang="en-US" b="1" dirty="0"/>
              <a:t>periodic</a:t>
            </a:r>
            <a:r>
              <a:rPr lang="en-US" dirty="0"/>
              <a:t>, meaning they repeat exactly after some period. Think of rotating parts of machines, alternating electric currents, or the motion of planets.</a:t>
            </a:r>
          </a:p>
          <a:p>
            <a:pPr algn="just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59B4FE-7958-9ED9-A56C-795599EA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33E6D-B27C-796F-04AA-928C5C0B2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2944596"/>
            <a:ext cx="4919472" cy="3031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482D9-D2F7-2541-E9D9-D7951AD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95" y="2842260"/>
            <a:ext cx="3583305" cy="2866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71241-4DE3-759F-AD1D-C4D25CBBB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28" y="3429000"/>
            <a:ext cx="3538499" cy="20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1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F1398-79CD-C4BF-1EF7-4ABC1FD5C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5C36872-E55F-058A-D11D-81EB0F47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0C77B-03AB-8DFD-4963-63115E8F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" y="3638550"/>
            <a:ext cx="5715000" cy="3219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C7AE31-12D5-28E0-3A47-B40A8BFFB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6"/>
          <a:stretch>
            <a:fillRect/>
          </a:stretch>
        </p:blipFill>
        <p:spPr>
          <a:xfrm>
            <a:off x="314096" y="612680"/>
            <a:ext cx="2785720" cy="2816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82E8A1-2C1C-1610-3E6C-139564395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16" y="612679"/>
            <a:ext cx="2874628" cy="2285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F84916-9513-9C21-FFED-1295AA30D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44" y="1384691"/>
            <a:ext cx="5958840" cy="37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E551-5CF3-2619-6F37-A477229F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91A6-2782-034C-EE06-BB7BB113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32"/>
            <a:ext cx="12192000" cy="557817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Fourier analysis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E8740-9E6E-2015-62EF-F2B32747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3"/>
          <a:stretch>
            <a:fillRect/>
          </a:stretch>
        </p:blipFill>
        <p:spPr>
          <a:xfrm>
            <a:off x="80772" y="530385"/>
            <a:ext cx="11719560" cy="20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7BE5F0-BE14-1EFF-8F43-E5BED497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75" y="3108927"/>
            <a:ext cx="3771689" cy="35935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004578-90B9-E3F0-4387-91449C799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44" y="3345246"/>
            <a:ext cx="6755094" cy="26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62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285</Words>
  <Application>Microsoft Office PowerPoint</Application>
  <PresentationFormat>Widescreen</PresentationFormat>
  <Paragraphs>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Times-Roman</vt:lpstr>
      <vt:lpstr>Office Theme</vt:lpstr>
      <vt:lpstr>PowerPoint Presentation</vt:lpstr>
      <vt:lpstr>PowerPoint Presentation</vt:lpstr>
      <vt:lpstr>Fourier analysis</vt:lpstr>
      <vt:lpstr>Fourier analysis</vt:lpstr>
      <vt:lpstr>Fourier analysis</vt:lpstr>
      <vt:lpstr>Fourier analysis</vt:lpstr>
      <vt:lpstr>Fourier analysis</vt:lpstr>
      <vt:lpstr>Fourier analysis</vt:lpstr>
      <vt:lpstr>Fourier analysis</vt:lpstr>
      <vt:lpstr>Fourier analysis</vt:lpstr>
      <vt:lpstr>Fourier analysis</vt:lpstr>
      <vt:lpstr>periodic function</vt:lpstr>
      <vt:lpstr>periodic function</vt:lpstr>
      <vt:lpstr>periodic function</vt:lpstr>
      <vt:lpstr>Fourier series</vt:lpstr>
      <vt:lpstr>periodic function</vt:lpstr>
      <vt:lpstr>periodic function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mohammed Dhia</dc:creator>
  <cp:lastModifiedBy>mohammed Dhia</cp:lastModifiedBy>
  <cp:revision>22</cp:revision>
  <dcterms:created xsi:type="dcterms:W3CDTF">2025-09-20T10:07:46Z</dcterms:created>
  <dcterms:modified xsi:type="dcterms:W3CDTF">2025-11-23T18:26:22Z</dcterms:modified>
</cp:coreProperties>
</file>